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9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8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12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496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18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367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7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00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21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78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94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4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48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5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21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96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3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389909-C179-46B8-B5BC-725B9BA32732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A2ED77-49D7-4E8C-A6B2-A0AE17D6D4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10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0125-F7F4-43BF-83CB-E0DE1B99B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108" y="313602"/>
            <a:ext cx="9335777" cy="1049868"/>
          </a:xfrm>
        </p:spPr>
        <p:txBody>
          <a:bodyPr/>
          <a:lstStyle/>
          <a:p>
            <a:r>
              <a:rPr lang="en-IN" dirty="0">
                <a:ln w="0"/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Business Insight 360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3BF6D-7510-44ED-8C95-0AEBFC765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8370" y="5820491"/>
            <a:ext cx="3140419" cy="513231"/>
          </a:xfrm>
        </p:spPr>
        <p:txBody>
          <a:bodyPr>
            <a:normAutofit/>
          </a:bodyPr>
          <a:lstStyle/>
          <a:p>
            <a:r>
              <a:rPr lang="en-IN" dirty="0"/>
              <a:t>By: Sahil Sachin Sarvade</a:t>
            </a:r>
          </a:p>
        </p:txBody>
      </p:sp>
      <p:pic>
        <p:nvPicPr>
          <p:cNvPr id="1026" name="Picture 2" descr="Lavanyaa Thangavel's Data Analytics Project | Maven Analytics">
            <a:extLst>
              <a:ext uri="{FF2B5EF4-FFF2-40B4-BE49-F238E27FC236}">
                <a16:creationId xmlns:a16="http://schemas.microsoft.com/office/drawing/2014/main" id="{31493C11-1CEA-4947-A1DC-16B1A12C4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03" y="1543402"/>
            <a:ext cx="2705586" cy="1378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AD2D0C-BA1C-412D-84D9-447264CA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94" y="1568866"/>
            <a:ext cx="3819880" cy="3819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10D8B6-3924-463C-A0CA-A22D5EFE2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6" y="1808563"/>
            <a:ext cx="3436182" cy="34361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617BAD-7575-4625-A1AA-C122851F8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0" t="1857" r="32455" b="6100"/>
          <a:stretch/>
        </p:blipFill>
        <p:spPr>
          <a:xfrm>
            <a:off x="7448789" y="5583248"/>
            <a:ext cx="1060388" cy="96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891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C0DCD-713E-4CCA-83A7-78441D0B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25" y="399125"/>
            <a:ext cx="6059750" cy="60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9912-45EA-4162-A7CB-5C0A3C36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404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>
                <a:ln w="0"/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B8129-4C9C-4A62-BD47-0FCFA438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2" y="2821294"/>
            <a:ext cx="2076118" cy="20761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D6CFE49-8C4C-43B5-9D6F-3CE67D06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83" y="1165854"/>
            <a:ext cx="3141216" cy="177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C65C2-6ABC-42F9-ACBF-A2BBB97CC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771" y="3931071"/>
            <a:ext cx="1997500" cy="199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D2D51-E187-48A1-9BD5-7FF3D80160CB}"/>
              </a:ext>
            </a:extLst>
          </p:cNvPr>
          <p:cNvSpPr txBox="1"/>
          <p:nvPr/>
        </p:nvSpPr>
        <p:spPr>
          <a:xfrm>
            <a:off x="3900494" y="2957307"/>
            <a:ext cx="439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Company Background and Business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4477D-F160-4C43-A02E-408FC361E877}"/>
              </a:ext>
            </a:extLst>
          </p:cNvPr>
          <p:cNvSpPr txBox="1"/>
          <p:nvPr/>
        </p:nvSpPr>
        <p:spPr>
          <a:xfrm>
            <a:off x="349101" y="48445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BBAE4-A010-4B32-815E-4C6D11F51A97}"/>
              </a:ext>
            </a:extLst>
          </p:cNvPr>
          <p:cNvSpPr txBox="1"/>
          <p:nvPr/>
        </p:nvSpPr>
        <p:spPr>
          <a:xfrm>
            <a:off x="3522533" y="581124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Modelling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EF773-CFFF-436F-BAB1-616F357F53D9}"/>
              </a:ext>
            </a:extLst>
          </p:cNvPr>
          <p:cNvSpPr txBox="1"/>
          <p:nvPr/>
        </p:nvSpPr>
        <p:spPr>
          <a:xfrm>
            <a:off x="6051997" y="5811248"/>
            <a:ext cx="26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Dashboard Walkthrough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E6F092-6905-4468-8604-A1F2C6779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261" y="2654423"/>
            <a:ext cx="2419363" cy="2419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83158-2203-466B-AC70-0A60878217B1}"/>
              </a:ext>
            </a:extLst>
          </p:cNvPr>
          <p:cNvSpPr txBox="1"/>
          <p:nvPr/>
        </p:nvSpPr>
        <p:spPr>
          <a:xfrm>
            <a:off x="9046345" y="4838387"/>
            <a:ext cx="298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Insights &amp; Recommendation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A6DA0B-323C-4A45-BE27-D166CE952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30" y="3934815"/>
            <a:ext cx="1876433" cy="1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5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F4279-42A2-47D5-BDF1-DD77EC64A985}"/>
              </a:ext>
            </a:extLst>
          </p:cNvPr>
          <p:cNvSpPr txBox="1"/>
          <p:nvPr/>
        </p:nvSpPr>
        <p:spPr>
          <a:xfrm>
            <a:off x="648070" y="2183906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AtliQ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EC221-094A-465E-BDB0-A2A2490A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1" y="2660873"/>
            <a:ext cx="2300704" cy="153625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5F6791-FA8A-493B-9370-54DA3F0F751C}"/>
              </a:ext>
            </a:extLst>
          </p:cNvPr>
          <p:cNvCxnSpPr>
            <a:cxnSpLocks/>
          </p:cNvCxnSpPr>
          <p:nvPr/>
        </p:nvCxnSpPr>
        <p:spPr>
          <a:xfrm flipV="1">
            <a:off x="2778711" y="1284327"/>
            <a:ext cx="1992598" cy="126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C41E3-23EC-4186-9625-CD77D1C2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22" y="608456"/>
            <a:ext cx="2248224" cy="11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FD5B2-BAA3-4D14-8CBD-59BCF78A6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882" y="1984323"/>
            <a:ext cx="2097303" cy="135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790DD4-B228-40B9-B687-21ECA22EC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21" y="3556854"/>
            <a:ext cx="2248224" cy="149609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C7FB97-3078-4BB9-BEF8-5D7A1CF28037}"/>
              </a:ext>
            </a:extLst>
          </p:cNvPr>
          <p:cNvCxnSpPr>
            <a:cxnSpLocks/>
          </p:cNvCxnSpPr>
          <p:nvPr/>
        </p:nvCxnSpPr>
        <p:spPr>
          <a:xfrm flipV="1">
            <a:off x="2778710" y="2858610"/>
            <a:ext cx="1992599" cy="4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80708E-A1F8-4497-A632-A66311228F6B}"/>
              </a:ext>
            </a:extLst>
          </p:cNvPr>
          <p:cNvCxnSpPr>
            <a:cxnSpLocks/>
          </p:cNvCxnSpPr>
          <p:nvPr/>
        </p:nvCxnSpPr>
        <p:spPr>
          <a:xfrm>
            <a:off x="2778710" y="3912146"/>
            <a:ext cx="1989905" cy="478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CFD32-3E06-4DED-BE26-BCE5C34D7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21" y="5272377"/>
            <a:ext cx="2343914" cy="13169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FE66DF-DD37-4BD7-A5C3-A36B7CED8208}"/>
              </a:ext>
            </a:extLst>
          </p:cNvPr>
          <p:cNvCxnSpPr>
            <a:cxnSpLocks/>
          </p:cNvCxnSpPr>
          <p:nvPr/>
        </p:nvCxnSpPr>
        <p:spPr>
          <a:xfrm>
            <a:off x="2778710" y="4390399"/>
            <a:ext cx="1903787" cy="154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B3BC6D4-B5C0-435E-A307-AFF99E96701E}"/>
              </a:ext>
            </a:extLst>
          </p:cNvPr>
          <p:cNvSpPr/>
          <p:nvPr/>
        </p:nvSpPr>
        <p:spPr>
          <a:xfrm>
            <a:off x="4768615" y="497150"/>
            <a:ext cx="2546585" cy="619661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80E2EC-4F21-45A3-B466-C30F3ECF9923}"/>
              </a:ext>
            </a:extLst>
          </p:cNvPr>
          <p:cNvSpPr txBox="1"/>
          <p:nvPr/>
        </p:nvSpPr>
        <p:spPr>
          <a:xfrm>
            <a:off x="5426193" y="12781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Customers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B617D6-E153-4AB7-9BB4-07E949091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492" y="1637809"/>
            <a:ext cx="2556004" cy="38380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26217E-6B3C-4EB2-9642-67F8FDDFB9F7}"/>
              </a:ext>
            </a:extLst>
          </p:cNvPr>
          <p:cNvSpPr txBox="1"/>
          <p:nvPr/>
        </p:nvSpPr>
        <p:spPr>
          <a:xfrm>
            <a:off x="9555994" y="199924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Consumers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F919E3-FC98-40FA-A3A3-8F9DFBDDD792}"/>
              </a:ext>
            </a:extLst>
          </p:cNvPr>
          <p:cNvCxnSpPr>
            <a:cxnSpLocks/>
          </p:cNvCxnSpPr>
          <p:nvPr/>
        </p:nvCxnSpPr>
        <p:spPr>
          <a:xfrm>
            <a:off x="7315200" y="1284327"/>
            <a:ext cx="1448292" cy="1084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3D6380-05DC-4A7A-B80C-208061AE80D3}"/>
              </a:ext>
            </a:extLst>
          </p:cNvPr>
          <p:cNvCxnSpPr>
            <a:cxnSpLocks/>
          </p:cNvCxnSpPr>
          <p:nvPr/>
        </p:nvCxnSpPr>
        <p:spPr>
          <a:xfrm>
            <a:off x="7317901" y="2617234"/>
            <a:ext cx="1364460" cy="468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2A2923-B844-4E61-A5CF-881E72F7F57A}"/>
              </a:ext>
            </a:extLst>
          </p:cNvPr>
          <p:cNvCxnSpPr>
            <a:cxnSpLocks/>
          </p:cNvCxnSpPr>
          <p:nvPr/>
        </p:nvCxnSpPr>
        <p:spPr>
          <a:xfrm flipV="1">
            <a:off x="7334187" y="3912146"/>
            <a:ext cx="1348174" cy="340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B4B6CE-755D-4743-A32D-7CA89FA9B1F2}"/>
              </a:ext>
            </a:extLst>
          </p:cNvPr>
          <p:cNvCxnSpPr>
            <a:cxnSpLocks/>
          </p:cNvCxnSpPr>
          <p:nvPr/>
        </p:nvCxnSpPr>
        <p:spPr>
          <a:xfrm flipV="1">
            <a:off x="7326422" y="4634144"/>
            <a:ext cx="1437070" cy="1260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2B907A0-F078-4231-8915-14E59532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593" y="201264"/>
            <a:ext cx="1982642" cy="19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B86655-7E14-4B29-8456-31672D66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60" y="2025264"/>
            <a:ext cx="2729002" cy="1403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79F3B-D7D9-475E-9B92-C1C10C65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60" y="3879540"/>
            <a:ext cx="2748484" cy="18332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2D6B6-8217-4F65-9899-6ABD0E431292}"/>
              </a:ext>
            </a:extLst>
          </p:cNvPr>
          <p:cNvSpPr/>
          <p:nvPr/>
        </p:nvSpPr>
        <p:spPr>
          <a:xfrm>
            <a:off x="1651247" y="1633491"/>
            <a:ext cx="3231471" cy="43855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A5516-3755-4A15-8384-057D8DE65399}"/>
              </a:ext>
            </a:extLst>
          </p:cNvPr>
          <p:cNvSpPr txBox="1"/>
          <p:nvPr/>
        </p:nvSpPr>
        <p:spPr>
          <a:xfrm>
            <a:off x="2324224" y="1214270"/>
            <a:ext cx="188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Brick and Mortar</a:t>
            </a:r>
          </a:p>
        </p:txBody>
      </p:sp>
      <p:pic>
        <p:nvPicPr>
          <p:cNvPr id="3074" name="Picture 2" descr="Amazon Shopping - Apps on Google Play">
            <a:extLst>
              <a:ext uri="{FF2B5EF4-FFF2-40B4-BE49-F238E27FC236}">
                <a16:creationId xmlns:a16="http://schemas.microsoft.com/office/drawing/2014/main" id="{1B74CC57-53D0-433C-B89B-C53D2332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84" y="1971305"/>
            <a:ext cx="2980383" cy="145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ipkart launches Flipkart IRIS, an ...">
            <a:extLst>
              <a:ext uri="{FF2B5EF4-FFF2-40B4-BE49-F238E27FC236}">
                <a16:creationId xmlns:a16="http://schemas.microsoft.com/office/drawing/2014/main" id="{A5501253-6D5A-454F-AC5B-881F7539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83" y="3879540"/>
            <a:ext cx="3043775" cy="1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BCD3A3-C69C-4A3D-ADB3-24A097C19D92}"/>
              </a:ext>
            </a:extLst>
          </p:cNvPr>
          <p:cNvSpPr/>
          <p:nvPr/>
        </p:nvSpPr>
        <p:spPr>
          <a:xfrm>
            <a:off x="7007339" y="1633490"/>
            <a:ext cx="3231471" cy="43855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B8EE-41D5-4BFC-8FCC-A92C914DF2EA}"/>
              </a:ext>
            </a:extLst>
          </p:cNvPr>
          <p:cNvSpPr txBox="1"/>
          <p:nvPr/>
        </p:nvSpPr>
        <p:spPr>
          <a:xfrm>
            <a:off x="7982262" y="1214270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E- commerce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C9C07-B78F-4094-B029-C8AEBC0AEB9C}"/>
              </a:ext>
            </a:extLst>
          </p:cNvPr>
          <p:cNvSpPr txBox="1"/>
          <p:nvPr/>
        </p:nvSpPr>
        <p:spPr>
          <a:xfrm>
            <a:off x="5228948" y="435005"/>
            <a:ext cx="145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418980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BBF90-7847-44B5-BBC6-E1485D29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9" y="142042"/>
            <a:ext cx="10662082" cy="63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7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EAB1C-FAED-4962-A73E-1F03A804AA4F}"/>
              </a:ext>
            </a:extLst>
          </p:cNvPr>
          <p:cNvSpPr txBox="1"/>
          <p:nvPr/>
        </p:nvSpPr>
        <p:spPr>
          <a:xfrm>
            <a:off x="168676" y="345177"/>
            <a:ext cx="341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Problem Statement Breakdown :-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1A06114-D4C4-4CCA-A0BE-6B23E8BD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6" y="928936"/>
            <a:ext cx="1589103" cy="158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E70B6-65E1-4AD0-9B2E-52B417C161F2}"/>
              </a:ext>
            </a:extLst>
          </p:cNvPr>
          <p:cNvSpPr txBox="1"/>
          <p:nvPr/>
        </p:nvSpPr>
        <p:spPr>
          <a:xfrm>
            <a:off x="665826" y="2518039"/>
            <a:ext cx="190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Fastest Growing Company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24E89F-3A20-4C7F-81AA-221FE900EF52}"/>
              </a:ext>
            </a:extLst>
          </p:cNvPr>
          <p:cNvCxnSpPr>
            <a:cxnSpLocks/>
            <a:stCxn id="5124" idx="3"/>
            <a:endCxn id="6" idx="1"/>
          </p:cNvCxnSpPr>
          <p:nvPr/>
        </p:nvCxnSpPr>
        <p:spPr>
          <a:xfrm flipV="1">
            <a:off x="2254929" y="1723487"/>
            <a:ext cx="101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B047D9-FBF5-4349-849C-16346B40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36" y="967012"/>
            <a:ext cx="2267819" cy="1512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8F656-D0F6-474E-BCB7-851F8E4EC9AE}"/>
              </a:ext>
            </a:extLst>
          </p:cNvPr>
          <p:cNvSpPr txBox="1"/>
          <p:nvPr/>
        </p:nvSpPr>
        <p:spPr>
          <a:xfrm>
            <a:off x="3356115" y="2518039"/>
            <a:ext cx="20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Bitter Experiences</a:t>
            </a:r>
          </a:p>
          <a:p>
            <a:r>
              <a:rPr lang="en-IN" dirty="0"/>
              <a:t>In Latin America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E551A1-05FF-498C-A22D-20AEB8E6D46B}"/>
              </a:ext>
            </a:extLst>
          </p:cNvPr>
          <p:cNvCxnSpPr>
            <a:cxnSpLocks/>
          </p:cNvCxnSpPr>
          <p:nvPr/>
        </p:nvCxnSpPr>
        <p:spPr>
          <a:xfrm flipV="1">
            <a:off x="5534155" y="1723487"/>
            <a:ext cx="101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B78317-3EAF-490F-BAB0-B1366633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44" y="928936"/>
            <a:ext cx="1589104" cy="1589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95E294-321C-4C42-9536-974B1A88B705}"/>
              </a:ext>
            </a:extLst>
          </p:cNvPr>
          <p:cNvSpPr txBox="1"/>
          <p:nvPr/>
        </p:nvSpPr>
        <p:spPr>
          <a:xfrm>
            <a:off x="6386966" y="2526945"/>
            <a:ext cx="208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Faced Huge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CE6DD-1CE7-46F3-BBB3-B68DD7254E89}"/>
              </a:ext>
            </a:extLst>
          </p:cNvPr>
          <p:cNvCxnSpPr>
            <a:cxnSpLocks/>
          </p:cNvCxnSpPr>
          <p:nvPr/>
        </p:nvCxnSpPr>
        <p:spPr>
          <a:xfrm flipV="1">
            <a:off x="8316630" y="1723486"/>
            <a:ext cx="101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>
            <a:extLst>
              <a:ext uri="{FF2B5EF4-FFF2-40B4-BE49-F238E27FC236}">
                <a16:creationId xmlns:a16="http://schemas.microsoft.com/office/drawing/2014/main" id="{CEA4ACFE-AA00-403E-B33E-386851E7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250" y="714509"/>
            <a:ext cx="1812436" cy="181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BFBA08-3CD4-4283-AB17-C765ABE3F7CA}"/>
              </a:ext>
            </a:extLst>
          </p:cNvPr>
          <p:cNvSpPr txBox="1"/>
          <p:nvPr/>
        </p:nvSpPr>
        <p:spPr>
          <a:xfrm>
            <a:off x="9328037" y="2471872"/>
            <a:ext cx="20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Decisions on Surveys &amp; Intuition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A40B4-420D-444C-B63B-B8F739676F2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372167" y="3118203"/>
            <a:ext cx="0" cy="942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09C584-997A-4BA5-888E-8E059FAA696F}"/>
              </a:ext>
            </a:extLst>
          </p:cNvPr>
          <p:cNvSpPr txBox="1"/>
          <p:nvPr/>
        </p:nvSpPr>
        <p:spPr>
          <a:xfrm>
            <a:off x="9481925" y="5920085"/>
            <a:ext cx="208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Potential Solution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1886CB-1BE7-4DEF-8F46-95AA474FABBB}"/>
              </a:ext>
            </a:extLst>
          </p:cNvPr>
          <p:cNvCxnSpPr>
            <a:cxnSpLocks/>
          </p:cNvCxnSpPr>
          <p:nvPr/>
        </p:nvCxnSpPr>
        <p:spPr>
          <a:xfrm flipH="1">
            <a:off x="8316630" y="5130151"/>
            <a:ext cx="1011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2" name="Picture 12">
            <a:extLst>
              <a:ext uri="{FF2B5EF4-FFF2-40B4-BE49-F238E27FC236}">
                <a16:creationId xmlns:a16="http://schemas.microsoft.com/office/drawing/2014/main" id="{27708545-0EB7-40A0-8869-947F1F5E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25" y="4192424"/>
            <a:ext cx="1780483" cy="17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EFB4BE-4C98-4D3B-BED2-22DA54168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169" y="4025079"/>
            <a:ext cx="2115172" cy="21151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3EE79B-3595-4A6F-BD13-DE12EBDF0682}"/>
              </a:ext>
            </a:extLst>
          </p:cNvPr>
          <p:cNvSpPr txBox="1"/>
          <p:nvPr/>
        </p:nvSpPr>
        <p:spPr>
          <a:xfrm>
            <a:off x="6386966" y="5966251"/>
            <a:ext cx="20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Onboarding Data Analytics</a:t>
            </a: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595015D4-7126-47D2-BD4E-3008CF05E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3" y="4196675"/>
            <a:ext cx="2168592" cy="16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4A496-A0FB-46F5-AFD5-60878B1041DF}"/>
              </a:ext>
            </a:extLst>
          </p:cNvPr>
          <p:cNvCxnSpPr>
            <a:cxnSpLocks/>
          </p:cNvCxnSpPr>
          <p:nvPr/>
        </p:nvCxnSpPr>
        <p:spPr>
          <a:xfrm flipH="1">
            <a:off x="5369804" y="5100371"/>
            <a:ext cx="1011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50CDD8-573F-4F29-A7FF-74CAFA300DCC}"/>
              </a:ext>
            </a:extLst>
          </p:cNvPr>
          <p:cNvSpPr txBox="1"/>
          <p:nvPr/>
        </p:nvSpPr>
        <p:spPr>
          <a:xfrm>
            <a:off x="3365563" y="5897491"/>
            <a:ext cx="208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Better Alternatives &amp; Improvements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875B47-2845-41F5-901F-9479BCED27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64" y="4198455"/>
            <a:ext cx="1922185" cy="19221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C9D35E-1367-474D-98E5-B0A70AE4889B}"/>
              </a:ext>
            </a:extLst>
          </p:cNvPr>
          <p:cNvSpPr txBox="1"/>
          <p:nvPr/>
        </p:nvSpPr>
        <p:spPr>
          <a:xfrm>
            <a:off x="1062058" y="6035990"/>
            <a:ext cx="11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Success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416BFA-6B30-44C6-B353-ED9CE69C3CDD}"/>
              </a:ext>
            </a:extLst>
          </p:cNvPr>
          <p:cNvCxnSpPr>
            <a:cxnSpLocks/>
          </p:cNvCxnSpPr>
          <p:nvPr/>
        </p:nvCxnSpPr>
        <p:spPr>
          <a:xfrm flipH="1">
            <a:off x="2432839" y="5130151"/>
            <a:ext cx="83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4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F534E-0150-47E3-A2F5-901CFC25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3" y="917702"/>
            <a:ext cx="5592933" cy="56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A4815-2A7F-49D4-B9D4-5151A46D2498}"/>
              </a:ext>
            </a:extLst>
          </p:cNvPr>
          <p:cNvSpPr txBox="1"/>
          <p:nvPr/>
        </p:nvSpPr>
        <p:spPr>
          <a:xfrm>
            <a:off x="408373" y="456037"/>
            <a:ext cx="382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Data Model Bird Eye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21BDA-CBF9-4162-8BDA-DDFEE679ACBB}"/>
              </a:ext>
            </a:extLst>
          </p:cNvPr>
          <p:cNvSpPr txBox="1"/>
          <p:nvPr/>
        </p:nvSpPr>
        <p:spPr>
          <a:xfrm>
            <a:off x="6340136" y="1113010"/>
            <a:ext cx="53517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Established one to many relationship between Tables.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Consists of Fact and Dimension tables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Data Model Following a blend of Star and Snowflake Schema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Connection established between relevant columns of fact and dimension tables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Data Source Includes My SQL database , Excel and csv files.</a:t>
            </a:r>
          </a:p>
        </p:txBody>
      </p:sp>
    </p:spTree>
    <p:extLst>
      <p:ext uri="{BB962C8B-B14F-4D97-AF65-F5344CB8AC3E}">
        <p14:creationId xmlns:p14="http://schemas.microsoft.com/office/powerpoint/2010/main" val="52708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F23FC44D-C64A-4D89-AB4E-3AE835AD6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768955"/>
                  </p:ext>
                </p:extLst>
              </p:nvPr>
            </p:nvGraphicFramePr>
            <p:xfrm>
              <a:off x="112450" y="128726"/>
              <a:ext cx="11967099" cy="66005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F23FC44D-C64A-4D89-AB4E-3AE835AD6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50" y="128726"/>
                <a:ext cx="11967099" cy="6600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89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F9BA-D48B-4782-9405-6423981D5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079" y="1202643"/>
            <a:ext cx="5195486" cy="511177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IN" sz="1200" dirty="0"/>
              <a:t>Exceptional growth in net sales with a revenue generation of ₹3.47Bn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Decline in gross margin % from Dec 2019 to march 2020 Due to covid-19 pandemic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Amazon(₹496.9 M),AtliQ E-store(₹361.1 M) and AtliQ Exclusive(₹304.1 M) are the top 3 customers for Fy. 2022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Most Items Sold for Segment of Notebooks( Gaming ,Business and Personal laptop)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GM% for Wifi Extenders – 38.25%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 LATAM --</a:t>
            </a:r>
            <a:r>
              <a:rPr lang="en-IN" sz="1200" dirty="0">
                <a:sym typeface="Wingdings" panose="05000000000000000000" pitchFamily="2" charset="2"/>
              </a:rPr>
              <a:t>--&gt; least Sales Vol.</a:t>
            </a:r>
          </a:p>
          <a:p>
            <a:pPr>
              <a:lnSpc>
                <a:spcPct val="170000"/>
              </a:lnSpc>
            </a:pPr>
            <a:r>
              <a:rPr lang="en-IN" sz="1200" dirty="0">
                <a:sym typeface="Wingdings" panose="05000000000000000000" pitchFamily="2" charset="2"/>
              </a:rPr>
              <a:t>APAC ----&gt; Highest sales vol.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Top markets (India , South Korea , China ).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Rise in Operational expense due to expansion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Steady Forecast Accuracy in range of 80-87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87B3A-071B-496D-8A07-2D631C8F1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158" y="1279687"/>
            <a:ext cx="5409100" cy="500809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IN" sz="1200" dirty="0"/>
              <a:t>Adapt Strategies to increase the Net Profit%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A deep root cause analysis needed in LATAM to Understand the Market , locations and Customer Purchasing Behaviour.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Continue the evaluation of the financial metrics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Discard and Discontinue products that are not selling well.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Optimization needed in operational expense.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Boost sales through Digital marketing , running promotions and Ads ,Coming up with discount and offers for Consumers.</a:t>
            </a:r>
          </a:p>
          <a:p>
            <a:pPr>
              <a:lnSpc>
                <a:spcPct val="170000"/>
              </a:lnSpc>
            </a:pPr>
            <a:r>
              <a:rPr lang="en-IN" sz="1200" dirty="0"/>
              <a:t>Cross Team Collaboration for effective Planning and resource Utilization.</a:t>
            </a:r>
          </a:p>
          <a:p>
            <a:pPr>
              <a:lnSpc>
                <a:spcPct val="170000"/>
              </a:lnSpc>
            </a:pPr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E8553-9913-4EA1-A10A-895C7E09C2A8}"/>
              </a:ext>
            </a:extLst>
          </p:cNvPr>
          <p:cNvSpPr txBox="1"/>
          <p:nvPr/>
        </p:nvSpPr>
        <p:spPr>
          <a:xfrm>
            <a:off x="2333973" y="543582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rPr>
              <a:t>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1C14F-4262-4A4A-BF0F-92B11EFEC43B}"/>
              </a:ext>
            </a:extLst>
          </p:cNvPr>
          <p:cNvSpPr txBox="1"/>
          <p:nvPr/>
        </p:nvSpPr>
        <p:spPr>
          <a:xfrm>
            <a:off x="7515292" y="570215"/>
            <a:ext cx="289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020199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C676E2-C0EB-4941-908C-A7A02E9E6110}">
  <we:reference id="wa200006067" version="1.0.0.5" store="en-US" storeType="OMEX"/>
  <we:alternateReferences>
    <we:reference id="WA200006067" version="1.0.0.5" store="" storeType="OMEX"/>
  </we:alternateReferences>
  <we:properties/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"/>
    </a:ext>
  </we:extLst>
</we:webextension>
</file>

<file path=ppt/webextensions/webextension2.xml><?xml version="1.0" encoding="utf-8"?>
<we:webextension xmlns:we="http://schemas.microsoft.com/office/webextensions/webextension/2010/11" id="{E7F22EDF-4C78-4B5E-A544-55B7C429FE6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WTW/cNhD9KwudFwW/P3xL3OTSpDDsIpfCCIbkcK1GKwmS1vXW8H/vUNq0SWBng90euoeVOBw+vjcazvCxSvXYN7D/FbZYXVSvu+7TFoZPK1mtq3axsYBB+ZCYMyaBSToFRbNdP9VdO1YXj9UEwwanD/W4g6YAkfH323UFTXMFmzLK0Iy4rnocxq6Fpv4LF2eamoYdPq0rfOibboACeTPBhAX2ntxpTBT4T4UPxKm+xxuM02K9xr4bpsOYOww8ZM4wQpbSCeMErRmX2Znmcf+y6UzssmsnqFsiUGzJa5vQWgcohYmaWcmLfazbTXOQ8u/a3/Z9CVu9Je0lTuEP2rHgPD2R0MyYT1FJYwNiYoqJjKdipYAsBeZlMN5rx8B6dyqWMJAzKIdeAvOAXjlzKpb1Sjnmko/JCkodplGcrBEjj5wpUOg5Ru24VadiRYMamFaQCUtraYnhUawJH6bQPTyjkpvoc0SIFgOpFU4dV/kiGoMESdpswQYSGVCfg+bBhww2a20wU4rkoI9n7Mto0kZQCq3QPGUoCexPRwOqIxmDFk5yejitzBloPgIKbzgRC0ILrkCeEzeNBhUgc0GgRyE4Hj8FL2cIcEz0OQ1lCTfgQdgzlGpPtVeboJw0jHsbtTyDW6QUi6hkkgaQa851OAMtUbBC1hmFYVKpRDSP59t4B/0zp5SV8hpRBMOT8opHm8+IWhJSMEkC6cNmKnGejn5ZnetmOpT3sH/z0A/Us6iTLWiv0j20EVM1N6YBx6UPPVavNpsBNzAdhm++mrzsmt32GftNtxsiXmOep9qpnvb/dK+PA2ZyvfuYStMrhK+GjvrkFy6rdzBOq+vFjzgVp7e79tAFZRnedX9eDkgIqbpgT7dk+W6wIgzp60jRYEg4vN7PUfi5Hj43Wb7+Rsz/MgIkuSSOEQIQA3onNGitWTojpQMoqps8hAQsO06pvRy30xLnPcK4G/BHQ/ML7lfbZcn4bUzmYNxAg+PqPV1T7lZvu44YVf9JIsy/Ly3VFulyV1663TT2EPEKWpw19wunGmc/0gttKhvP70N5vquJ2LLvB2h2Zcv5KljN29yWv78BPisl+YIKAAA=&quot;"/>
    <we:property name="creatorSessionId" value="&quot;22a07e23-9e73-4a37-8327-3544d2235b07&quot;"/>
    <we:property name="creatorTenantId" value="&quot;c6e549b3-5f45-4032-aae9-d4244dc5b2c4&quot;"/>
    <we:property name="creatorUserId" value="&quot;10032003B393A9AA&quot;"/>
    <we:property name="datasetId" value="&quot;c62d87ee-4575-41c2-aa95-73541be4755c&quot;"/>
    <we:property name="embedUrl" value="&quot;/reportEmbed?reportId=daa7c9e9-79e3-4f13-9084-555eed34e5d8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81WTW/bOBD9K4bOxoLfFHNLs+klTRski16KIBiSQ0dbWRIkOY0b5L/vUHK7bZGsF/Ye1gdLHA7fvDcacvhUxGroati+hzUWJ8Wbtv28hv7zQhbLotnZPny4uDy9vrh7f3p5Tua2G6u2GYqTp2KEfoXjx2rYQJ0RyPjpdllAXV/BKo8S1AMuiw77oW2grr7i7ExTY7/B52WBj13d9pAhb0YYMcM+kDuNKTb/LROBMFYPeINhnK3X2LX9uBvzEj33iTMMkKQshSkFrRnm2Ynmfv8cdCJ21jYjVA0RyLbotI1obQkohQmaWcmzfaiaVb2T8vfaP7Zdzle1Ju05T/5Piphxnp9JaGLMxaCksR4xMsVEwkOxokcWPXPSG+d0ycC68lAsYSAlUCU6CcwBOlWaQ7GsU6pkZXQhWqGcZxrFwRox8MCZAoWOY9Alt+pQrGBQA9MKEmFpLS0x3Is14uPo28cXVHITXAoIwaIntaJU+1W+isYgQpQ2WbCeRHrUx6A5cD6BTVobTFQiyev9Ffs6mrQBlEIrNI8JcgG7w9GgNCah16KUnB6lVuYINBcAhTOciHmhBVcgj8mbRoMKkJVeoEMhOO7fBa9XCHCM9DkNVQk34EDYI5RqZyJ9T69KaRh3Nmh5BLdAJRZQySgNINeca38EWqRk+aQTCsOkUpFo7q+34R66F3Ypy8drQOENj8opHmw6ImtRSMEkCaQPm+iIc7T18+pU1ePuePfb88eup55FnWxGO40P0ASMxdSYehzmPvRUnK5WPa5g3A3Pf5o8a+vN+gX7TbvpA15jmqaasRq337vXXY+JXO/vYm56mfBV31Kf/MFl8Q6GcXE9+xGn7PR20+y6oMzD+/bLWY+EEIsT9nxLln9MVoA+/pwpGvQR+zfbKQu/V/23JsuXv4j5X2aAJOfCMUIAokdXCg1aaxaPKGkPis5N7n0ElkpOpT1vt8MK5xJh2PT4b1NzgdvFel4y/JqTKRk3UOOwuKRryv3ibdsSo+I/KYTp96OlWCNd7vJLuxmHDgJeQYOT5m7mVOHkR3qhiTnw9N7n57uKiM1xP0K9ySGnq2AxBSEqla9xz4J8QSwmWrf57y/vITj7qwoAAA==&quot;"/>
    <we:property name="isFiltersActionButtonVisible" value="true"/>
    <we:property name="isVisualContainerHeaderHidden" value="false"/>
    <we:property name="pageDisplayName" value="&quot;Home Page&quot;"/>
    <we:property name="pageName" value="&quot;ReportSection18eb1bf10ecaf3382682&quot;"/>
    <we:property name="reportEmbeddedTime" value="&quot;2024-09-02T16:36:51.443Z&quot;"/>
    <we:property name="reportName" value="&quot;Business Insight 360&quot;"/>
    <we:property name="reportState" value="&quot;CONNECTED&quot;"/>
    <we:property name="reportUrl" value="&quot;/groups/me/reports/daa7c9e9-79e3-4f13-9084-555eed34e5d8/ReportSection18eb1bf10ecaf3382682?pbi_source=storytelling_addin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707</TotalTime>
  <Words>314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Wingdings</vt:lpstr>
      <vt:lpstr>Wingdings 2</vt:lpstr>
      <vt:lpstr>Slate</vt:lpstr>
      <vt:lpstr>Business Insight 360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Insight 360</dc:title>
  <dc:creator>Sahil Sarvade</dc:creator>
  <cp:lastModifiedBy>Sahil Sarvade</cp:lastModifiedBy>
  <cp:revision>59</cp:revision>
  <dcterms:created xsi:type="dcterms:W3CDTF">2024-09-02T10:16:56Z</dcterms:created>
  <dcterms:modified xsi:type="dcterms:W3CDTF">2024-09-03T17:24:09Z</dcterms:modified>
</cp:coreProperties>
</file>